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78" r:id="rId25"/>
    <p:sldId id="282" r:id="rId26"/>
    <p:sldId id="280" r:id="rId27"/>
  </p:sldIdLst>
  <p:sldSz cx="18288000" cy="10287000"/>
  <p:notesSz cx="6858000" cy="9144000"/>
  <p:embeddedFontLst>
    <p:embeddedFont>
      <p:font typeface="Montserrat" panose="00000500000000000000" pitchFamily="2" charset="0"/>
      <p:regular r:id="rId28"/>
    </p:embeddedFont>
    <p:embeddedFont>
      <p:font typeface="Montserrat Bold" panose="00000800000000000000" charset="0"/>
      <p:regular r:id="rId29"/>
    </p:embeddedFont>
    <p:embeddedFont>
      <p:font typeface="Montserrat Classic" panose="020B0604020202020204" charset="0"/>
      <p:regular r:id="rId30"/>
    </p:embeddedFont>
    <p:embeddedFont>
      <p:font typeface="Montserrat Classic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78297B-2C6E-4DD5-87BB-CBFAFC24ABFC}" v="3" dt="2024-09-06T06:39:01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6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ana sa" userId="549d3145b9fb33a5" providerId="LiveId" clId="{E078297B-2C6E-4DD5-87BB-CBFAFC24ABFC}"/>
    <pc:docChg chg="undo custSel addSld delSld modSld">
      <pc:chgData name="helana sa" userId="549d3145b9fb33a5" providerId="LiveId" clId="{E078297B-2C6E-4DD5-87BB-CBFAFC24ABFC}" dt="2024-09-06T06:42:19.102" v="315" actId="20577"/>
      <pc:docMkLst>
        <pc:docMk/>
      </pc:docMkLst>
      <pc:sldChg chg="modSp mod">
        <pc:chgData name="helana sa" userId="549d3145b9fb33a5" providerId="LiveId" clId="{E078297B-2C6E-4DD5-87BB-CBFAFC24ABFC}" dt="2024-09-06T06:42:19.102" v="315" actId="20577"/>
        <pc:sldMkLst>
          <pc:docMk/>
          <pc:sldMk cId="0" sldId="256"/>
        </pc:sldMkLst>
        <pc:spChg chg="mod">
          <ac:chgData name="helana sa" userId="549d3145b9fb33a5" providerId="LiveId" clId="{E078297B-2C6E-4DD5-87BB-CBFAFC24ABFC}" dt="2024-09-06T06:42:19.102" v="315" actId="20577"/>
          <ac:spMkLst>
            <pc:docMk/>
            <pc:sldMk cId="0" sldId="256"/>
            <ac:spMk id="20" creationId="{00000000-0000-0000-0000-000000000000}"/>
          </ac:spMkLst>
        </pc:spChg>
      </pc:sldChg>
      <pc:sldChg chg="delSp del mod delAnim">
        <pc:chgData name="helana sa" userId="549d3145b9fb33a5" providerId="LiveId" clId="{E078297B-2C6E-4DD5-87BB-CBFAFC24ABFC}" dt="2024-09-06T06:24:05.824" v="181" actId="47"/>
        <pc:sldMkLst>
          <pc:docMk/>
          <pc:sldMk cId="0" sldId="279"/>
        </pc:sldMkLst>
        <pc:picChg chg="del">
          <ac:chgData name="helana sa" userId="549d3145b9fb33a5" providerId="LiveId" clId="{E078297B-2C6E-4DD5-87BB-CBFAFC24ABFC}" dt="2024-09-06T06:24:03.067" v="180" actId="478"/>
          <ac:picMkLst>
            <pc:docMk/>
            <pc:sldMk cId="0" sldId="279"/>
            <ac:picMk id="25" creationId="{19A81297-9D84-42FF-A813-D9786A0A3453}"/>
          </ac:picMkLst>
        </pc:picChg>
      </pc:sldChg>
      <pc:sldChg chg="delSp modSp add mod">
        <pc:chgData name="helana sa" userId="549d3145b9fb33a5" providerId="LiveId" clId="{E078297B-2C6E-4DD5-87BB-CBFAFC24ABFC}" dt="2024-09-04T12:24:59.128" v="179" actId="1035"/>
        <pc:sldMkLst>
          <pc:docMk/>
          <pc:sldMk cId="201257561" sldId="281"/>
        </pc:sldMkLst>
        <pc:spChg chg="mod">
          <ac:chgData name="helana sa" userId="549d3145b9fb33a5" providerId="LiveId" clId="{E078297B-2C6E-4DD5-87BB-CBFAFC24ABFC}" dt="2024-09-04T12:24:59.128" v="179" actId="1035"/>
          <ac:spMkLst>
            <pc:docMk/>
            <pc:sldMk cId="201257561" sldId="281"/>
            <ac:spMk id="2" creationId="{00000000-0000-0000-0000-000000000000}"/>
          </ac:spMkLst>
        </pc:spChg>
        <pc:spChg chg="del">
          <ac:chgData name="helana sa" userId="549d3145b9fb33a5" providerId="LiveId" clId="{E078297B-2C6E-4DD5-87BB-CBFAFC24ABFC}" dt="2024-09-04T12:19:18.348" v="2" actId="478"/>
          <ac:spMkLst>
            <pc:docMk/>
            <pc:sldMk cId="201257561" sldId="281"/>
            <ac:spMk id="16" creationId="{00000000-0000-0000-0000-000000000000}"/>
          </ac:spMkLst>
        </pc:spChg>
        <pc:spChg chg="del">
          <ac:chgData name="helana sa" userId="549d3145b9fb33a5" providerId="LiveId" clId="{E078297B-2C6E-4DD5-87BB-CBFAFC24ABFC}" dt="2024-09-04T12:19:51.957" v="7" actId="478"/>
          <ac:spMkLst>
            <pc:docMk/>
            <pc:sldMk cId="201257561" sldId="281"/>
            <ac:spMk id="17" creationId="{00000000-0000-0000-0000-000000000000}"/>
          </ac:spMkLst>
        </pc:spChg>
        <pc:spChg chg="mod">
          <ac:chgData name="helana sa" userId="549d3145b9fb33a5" providerId="LiveId" clId="{E078297B-2C6E-4DD5-87BB-CBFAFC24ABFC}" dt="2024-09-04T12:24:53.607" v="178" actId="20577"/>
          <ac:spMkLst>
            <pc:docMk/>
            <pc:sldMk cId="201257561" sldId="281"/>
            <ac:spMk id="18" creationId="{00000000-0000-0000-0000-000000000000}"/>
          </ac:spMkLst>
        </pc:spChg>
        <pc:spChg chg="mod">
          <ac:chgData name="helana sa" userId="549d3145b9fb33a5" providerId="LiveId" clId="{E078297B-2C6E-4DD5-87BB-CBFAFC24ABFC}" dt="2024-09-04T12:24:38.266" v="155" actId="207"/>
          <ac:spMkLst>
            <pc:docMk/>
            <pc:sldMk cId="201257561" sldId="281"/>
            <ac:spMk id="19" creationId="{00000000-0000-0000-0000-000000000000}"/>
          </ac:spMkLst>
        </pc:spChg>
        <pc:spChg chg="mod">
          <ac:chgData name="helana sa" userId="549d3145b9fb33a5" providerId="LiveId" clId="{E078297B-2C6E-4DD5-87BB-CBFAFC24ABFC}" dt="2024-09-04T12:24:35.863" v="154" actId="207"/>
          <ac:spMkLst>
            <pc:docMk/>
            <pc:sldMk cId="201257561" sldId="281"/>
            <ac:spMk id="20" creationId="{00000000-0000-0000-0000-000000000000}"/>
          </ac:spMkLst>
        </pc:spChg>
      </pc:sldChg>
      <pc:sldChg chg="addSp delSp modSp mod">
        <pc:chgData name="helana sa" userId="549d3145b9fb33a5" providerId="LiveId" clId="{E078297B-2C6E-4DD5-87BB-CBFAFC24ABFC}" dt="2024-09-06T06:40:42.561" v="311" actId="1076"/>
        <pc:sldMkLst>
          <pc:docMk/>
          <pc:sldMk cId="4286681240" sldId="282"/>
        </pc:sldMkLst>
        <pc:spChg chg="mod">
          <ac:chgData name="helana sa" userId="549d3145b9fb33a5" providerId="LiveId" clId="{E078297B-2C6E-4DD5-87BB-CBFAFC24ABFC}" dt="2024-09-06T06:38:11.271" v="267" actId="1076"/>
          <ac:spMkLst>
            <pc:docMk/>
            <pc:sldMk cId="4286681240" sldId="282"/>
            <ac:spMk id="22" creationId="{00000000-0000-0000-0000-000000000000}"/>
          </ac:spMkLst>
        </pc:spChg>
        <pc:spChg chg="mod">
          <ac:chgData name="helana sa" userId="549d3145b9fb33a5" providerId="LiveId" clId="{E078297B-2C6E-4DD5-87BB-CBFAFC24ABFC}" dt="2024-09-06T06:40:42.561" v="311" actId="1076"/>
          <ac:spMkLst>
            <pc:docMk/>
            <pc:sldMk cId="4286681240" sldId="282"/>
            <ac:spMk id="23" creationId="{0E14AC71-EAA3-4847-B4A4-B490E482AA51}"/>
          </ac:spMkLst>
        </pc:spChg>
        <pc:spChg chg="add del mod">
          <ac:chgData name="helana sa" userId="549d3145b9fb33a5" providerId="LiveId" clId="{E078297B-2C6E-4DD5-87BB-CBFAFC24ABFC}" dt="2024-09-06T06:38:19.448" v="269"/>
          <ac:spMkLst>
            <pc:docMk/>
            <pc:sldMk cId="4286681240" sldId="282"/>
            <ac:spMk id="24" creationId="{9893EABD-84A2-6C4F-0264-342B75E06926}"/>
          </ac:spMkLst>
        </pc:spChg>
        <pc:spChg chg="add mod">
          <ac:chgData name="helana sa" userId="549d3145b9fb33a5" providerId="LiveId" clId="{E078297B-2C6E-4DD5-87BB-CBFAFC24ABFC}" dt="2024-09-06T06:37:30.946" v="263" actId="1076"/>
          <ac:spMkLst>
            <pc:docMk/>
            <pc:sldMk cId="4286681240" sldId="282"/>
            <ac:spMk id="25" creationId="{F6BD2BDD-C15F-9C82-77A4-6DA4F9EA0E3A}"/>
          </ac:spMkLst>
        </pc:spChg>
        <pc:spChg chg="add mod">
          <ac:chgData name="helana sa" userId="549d3145b9fb33a5" providerId="LiveId" clId="{E078297B-2C6E-4DD5-87BB-CBFAFC24ABFC}" dt="2024-09-06T06:39:40.223" v="273" actId="14100"/>
          <ac:spMkLst>
            <pc:docMk/>
            <pc:sldMk cId="4286681240" sldId="282"/>
            <ac:spMk id="27" creationId="{FD9FB0DB-7BFB-78CE-ADEF-D1A2A5E9C6CA}"/>
          </ac:spMkLst>
        </pc:spChg>
        <pc:spChg chg="add mod">
          <ac:chgData name="helana sa" userId="549d3145b9fb33a5" providerId="LiveId" clId="{E078297B-2C6E-4DD5-87BB-CBFAFC24ABFC}" dt="2024-09-06T06:40:33.070" v="310" actId="1076"/>
          <ac:spMkLst>
            <pc:docMk/>
            <pc:sldMk cId="4286681240" sldId="282"/>
            <ac:spMk id="29" creationId="{A0CE23FA-D735-59BB-63F5-90836B576F3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svg"/><Relationship Id="rId4" Type="http://schemas.openxmlformats.org/officeDocument/2006/relationships/image" Target="../media/image2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4.sv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2.sv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2.sv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2.sv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57.png"/><Relationship Id="rId4" Type="http://schemas.openxmlformats.org/officeDocument/2006/relationships/image" Target="../media/image2.sv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hyperlink" Target="https://www.youtube.com/watch?v=rVsznUSO1JY" TargetMode="External"/><Relationship Id="rId5" Type="http://schemas.openxmlformats.org/officeDocument/2006/relationships/image" Target="../media/image6.svg"/><Relationship Id="rId10" Type="http://schemas.openxmlformats.org/officeDocument/2006/relationships/hyperlink" Target="https://www.fttell.org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9.svg"/><Relationship Id="rId4" Type="http://schemas.openxmlformats.org/officeDocument/2006/relationships/image" Target="../media/image17.jpe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hyperlink" Target="https://www.fttell.org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9.sv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06138" y="437412"/>
            <a:ext cx="10816939" cy="3270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7500" dirty="0" err="1">
                <a:solidFill>
                  <a:srgbClr val="193378"/>
                </a:solidFill>
                <a:latin typeface="Montserrat Classic Bold"/>
                <a:ea typeface="Montserrat Classic Bold"/>
                <a:cs typeface="David" panose="020E0502060401010101" pitchFamily="34" charset="-79"/>
                <a:sym typeface="Montserrat Classic Bold"/>
              </a:rPr>
              <a:t>FTTell</a:t>
            </a:r>
            <a:r>
              <a:rPr lang="en-US" sz="7500" dirty="0">
                <a:solidFill>
                  <a:srgbClr val="193378"/>
                </a:solidFill>
                <a:latin typeface="Montserrat Classic Bold"/>
                <a:ea typeface="Montserrat Classic Bold"/>
                <a:cs typeface="David" panose="020E0502060401010101" pitchFamily="34" charset="-79"/>
                <a:sym typeface="Montserrat Classic Bold"/>
              </a:rPr>
              <a:t> </a:t>
            </a:r>
          </a:p>
          <a:p>
            <a:pPr algn="l">
              <a:lnSpc>
                <a:spcPts val="8480"/>
              </a:lnSpc>
            </a:pPr>
            <a:r>
              <a:rPr lang="en-US" sz="75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Diagnosis failure to thrive among children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64134" y="4095889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706387" y="8816528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144000" y="1518081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57709" y="882134"/>
            <a:ext cx="460336" cy="306699"/>
          </a:xfrm>
          <a:custGeom>
            <a:avLst/>
            <a:gdLst/>
            <a:ahLst/>
            <a:cxnLst/>
            <a:rect l="l" t="t" r="r" b="b"/>
            <a:pathLst>
              <a:path w="460336" h="306699">
                <a:moveTo>
                  <a:pt x="0" y="0"/>
                </a:moveTo>
                <a:lnTo>
                  <a:pt x="460336" y="0"/>
                </a:lnTo>
                <a:lnTo>
                  <a:pt x="460336" y="306700"/>
                </a:lnTo>
                <a:lnTo>
                  <a:pt x="0" y="306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457081" y="1729256"/>
            <a:ext cx="7311489" cy="8982241"/>
            <a:chOff x="0" y="0"/>
            <a:chExt cx="795695" cy="977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95695" cy="977520"/>
            </a:xfrm>
            <a:custGeom>
              <a:avLst/>
              <a:gdLst/>
              <a:ahLst/>
              <a:cxnLst/>
              <a:rect l="l" t="t" r="r" b="b"/>
              <a:pathLst>
                <a:path w="795695" h="977520">
                  <a:moveTo>
                    <a:pt x="397848" y="0"/>
                  </a:moveTo>
                  <a:cubicBezTo>
                    <a:pt x="178122" y="0"/>
                    <a:pt x="0" y="218825"/>
                    <a:pt x="0" y="488760"/>
                  </a:cubicBezTo>
                  <a:cubicBezTo>
                    <a:pt x="0" y="758694"/>
                    <a:pt x="178122" y="977520"/>
                    <a:pt x="397848" y="977520"/>
                  </a:cubicBezTo>
                  <a:cubicBezTo>
                    <a:pt x="617573" y="977520"/>
                    <a:pt x="795695" y="758694"/>
                    <a:pt x="795695" y="488760"/>
                  </a:cubicBezTo>
                  <a:cubicBezTo>
                    <a:pt x="795695" y="218825"/>
                    <a:pt x="617573" y="0"/>
                    <a:pt x="397848" y="0"/>
                  </a:cubicBezTo>
                  <a:close/>
                </a:path>
              </a:pathLst>
            </a:custGeom>
            <a:blipFill>
              <a:blip r:embed="rId10"/>
              <a:stretch>
                <a:fillRect t="-14359" r="-34981" b="-102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144000" y="9219982"/>
            <a:ext cx="3015558" cy="707668"/>
          </a:xfrm>
          <a:custGeom>
            <a:avLst/>
            <a:gdLst/>
            <a:ahLst/>
            <a:cxnLst/>
            <a:rect l="l" t="t" r="r" b="b"/>
            <a:pathLst>
              <a:path w="3015558" h="707668">
                <a:moveTo>
                  <a:pt x="0" y="0"/>
                </a:moveTo>
                <a:lnTo>
                  <a:pt x="3015558" y="0"/>
                </a:lnTo>
                <a:lnTo>
                  <a:pt x="3015558" y="707668"/>
                </a:lnTo>
                <a:lnTo>
                  <a:pt x="0" y="7076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286533" y="5591229"/>
            <a:ext cx="6834515" cy="362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Sabeel </a:t>
            </a:r>
            <a:r>
              <a:rPr lang="en-US" sz="3435" dirty="0" err="1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Hamood</a:t>
            </a:r>
            <a:r>
              <a:rPr lang="en-US" sz="3435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Ehsan Sarboukh </a:t>
            </a:r>
          </a:p>
          <a:p>
            <a:pPr algn="l">
              <a:lnSpc>
                <a:spcPts val="4809"/>
              </a:lnSpc>
            </a:pPr>
            <a:endParaRPr lang="en-US" sz="3435" dirty="0">
              <a:solidFill>
                <a:srgbClr val="193378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Supervisor:</a:t>
            </a:r>
          </a:p>
          <a:p>
            <a:pPr algn="l">
              <a:lnSpc>
                <a:spcPts val="4809"/>
              </a:lnSpc>
            </a:pPr>
            <a:r>
              <a:rPr lang="en-US" sz="3435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Dr. Natali Levi-</a:t>
            </a:r>
            <a:r>
              <a:rPr lang="en-US" sz="3435" dirty="0" err="1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Soskin</a:t>
            </a:r>
            <a:endParaRPr lang="en-US" sz="3435" dirty="0">
              <a:solidFill>
                <a:srgbClr val="193378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669"/>
              </a:lnSpc>
            </a:pPr>
            <a:endParaRPr lang="en-US" sz="3435" dirty="0">
              <a:solidFill>
                <a:srgbClr val="193378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41928" y="3729683"/>
            <a:ext cx="625962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Capstone Project Phase B -24-1-D-3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39991" y="4249062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558439" y="4249062"/>
            <a:ext cx="4432916" cy="3713241"/>
            <a:chOff x="0" y="0"/>
            <a:chExt cx="1167517" cy="977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872983" y="5441742"/>
            <a:ext cx="3803829" cy="1327882"/>
          </a:xfrm>
          <a:custGeom>
            <a:avLst/>
            <a:gdLst/>
            <a:ahLst/>
            <a:cxnLst/>
            <a:rect l="l" t="t" r="r" b="b"/>
            <a:pathLst>
              <a:path w="3803829" h="1327882">
                <a:moveTo>
                  <a:pt x="0" y="0"/>
                </a:moveTo>
                <a:lnTo>
                  <a:pt x="3803829" y="0"/>
                </a:lnTo>
                <a:lnTo>
                  <a:pt x="3803829" y="1327882"/>
                </a:lnTo>
                <a:lnTo>
                  <a:pt x="0" y="1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7854426" y="4552329"/>
            <a:ext cx="2694363" cy="3106708"/>
          </a:xfrm>
          <a:custGeom>
            <a:avLst/>
            <a:gdLst/>
            <a:ahLst/>
            <a:cxnLst/>
            <a:rect l="l" t="t" r="r" b="b"/>
            <a:pathLst>
              <a:path w="2694363" h="3106708">
                <a:moveTo>
                  <a:pt x="0" y="0"/>
                </a:moveTo>
                <a:lnTo>
                  <a:pt x="2694363" y="0"/>
                </a:lnTo>
                <a:lnTo>
                  <a:pt x="2694363" y="3106708"/>
                </a:lnTo>
                <a:lnTo>
                  <a:pt x="0" y="31067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2068735" y="4249062"/>
            <a:ext cx="4432916" cy="3713241"/>
            <a:chOff x="0" y="0"/>
            <a:chExt cx="1167517" cy="9779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2580206" y="4400696"/>
            <a:ext cx="3409974" cy="3409974"/>
          </a:xfrm>
          <a:custGeom>
            <a:avLst/>
            <a:gdLst/>
            <a:ahLst/>
            <a:cxnLst/>
            <a:rect l="l" t="t" r="r" b="b"/>
            <a:pathLst>
              <a:path w="3409974" h="3409974">
                <a:moveTo>
                  <a:pt x="0" y="0"/>
                </a:moveTo>
                <a:lnTo>
                  <a:pt x="3409974" y="0"/>
                </a:lnTo>
                <a:lnTo>
                  <a:pt x="3409974" y="3409974"/>
                </a:lnTo>
                <a:lnTo>
                  <a:pt x="0" y="34099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Frontend Technologies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8194" y="4552329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8954" y="4552329"/>
            <a:ext cx="4432916" cy="3713241"/>
            <a:chOff x="0" y="0"/>
            <a:chExt cx="1167517" cy="977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30694" y="4552329"/>
            <a:ext cx="4432916" cy="3713241"/>
            <a:chOff x="0" y="0"/>
            <a:chExt cx="1167517" cy="9779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7439117" y="4704615"/>
            <a:ext cx="3092592" cy="3408669"/>
          </a:xfrm>
          <a:custGeom>
            <a:avLst/>
            <a:gdLst/>
            <a:ahLst/>
            <a:cxnLst/>
            <a:rect l="l" t="t" r="r" b="b"/>
            <a:pathLst>
              <a:path w="3092592" h="3408669">
                <a:moveTo>
                  <a:pt x="0" y="0"/>
                </a:moveTo>
                <a:lnTo>
                  <a:pt x="3092592" y="0"/>
                </a:lnTo>
                <a:lnTo>
                  <a:pt x="3092592" y="3408669"/>
                </a:lnTo>
                <a:lnTo>
                  <a:pt x="0" y="3408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014617" y="4785318"/>
            <a:ext cx="3265071" cy="3247262"/>
          </a:xfrm>
          <a:custGeom>
            <a:avLst/>
            <a:gdLst/>
            <a:ahLst/>
            <a:cxnLst/>
            <a:rect l="l" t="t" r="r" b="b"/>
            <a:pathLst>
              <a:path w="3265071" h="3247262">
                <a:moveTo>
                  <a:pt x="0" y="0"/>
                </a:moveTo>
                <a:lnTo>
                  <a:pt x="3265071" y="0"/>
                </a:lnTo>
                <a:lnTo>
                  <a:pt x="3265071" y="3247262"/>
                </a:lnTo>
                <a:lnTo>
                  <a:pt x="0" y="32472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Backend Technologies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93114" y="6070812"/>
            <a:ext cx="3228261" cy="71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Express js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875771" y="2951435"/>
            <a:ext cx="5169867" cy="5091066"/>
          </a:xfrm>
          <a:custGeom>
            <a:avLst/>
            <a:gdLst/>
            <a:ahLst/>
            <a:cxnLst/>
            <a:rect l="l" t="t" r="r" b="b"/>
            <a:pathLst>
              <a:path w="6157559" h="6166406">
                <a:moveTo>
                  <a:pt x="0" y="0"/>
                </a:moveTo>
                <a:lnTo>
                  <a:pt x="6157559" y="0"/>
                </a:lnTo>
                <a:lnTo>
                  <a:pt x="6157559" y="6166406"/>
                </a:lnTo>
                <a:lnTo>
                  <a:pt x="0" y="6166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74731" y="7727125"/>
            <a:ext cx="4226238" cy="1165178"/>
          </a:xfrm>
          <a:custGeom>
            <a:avLst/>
            <a:gdLst/>
            <a:ahLst/>
            <a:cxnLst/>
            <a:rect l="l" t="t" r="r" b="b"/>
            <a:pathLst>
              <a:path w="4226238" h="1165178">
                <a:moveTo>
                  <a:pt x="0" y="0"/>
                </a:moveTo>
                <a:lnTo>
                  <a:pt x="4226238" y="0"/>
                </a:lnTo>
                <a:lnTo>
                  <a:pt x="4226238" y="1165178"/>
                </a:lnTo>
                <a:lnTo>
                  <a:pt x="0" y="1165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553700" y="3673544"/>
            <a:ext cx="6935993" cy="4284666"/>
          </a:xfrm>
          <a:custGeom>
            <a:avLst/>
            <a:gdLst/>
            <a:ahLst/>
            <a:cxnLst/>
            <a:rect l="l" t="t" r="r" b="b"/>
            <a:pathLst>
              <a:path w="7253729" h="4542499">
                <a:moveTo>
                  <a:pt x="0" y="0"/>
                </a:moveTo>
                <a:lnTo>
                  <a:pt x="7253729" y="0"/>
                </a:lnTo>
                <a:lnTo>
                  <a:pt x="7253729" y="4542500"/>
                </a:lnTo>
                <a:lnTo>
                  <a:pt x="0" y="4542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15000" y="1060428"/>
            <a:ext cx="765999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Database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824267" y="613409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AI-Tool </a:t>
            </a:r>
            <a:r>
              <a:rPr lang="en-US" sz="5999" b="1" dirty="0" err="1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ChatGPT</a:t>
            </a:r>
            <a:endParaRPr lang="en-US" sz="5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8463" y="2942054"/>
            <a:ext cx="16890144" cy="191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const </a:t>
            </a:r>
            <a:r>
              <a:rPr lang="en-US" sz="2700" b="1" dirty="0" err="1">
                <a:latin typeface="Montserrat Bold"/>
                <a:ea typeface="Montserrat Bold"/>
                <a:cs typeface="Montserrat Bold"/>
                <a:sym typeface="Montserrat Bold"/>
              </a:rPr>
              <a:t>chatPromptBreakfast</a:t>
            </a: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 =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`The result is: ${</a:t>
            </a:r>
            <a:r>
              <a:rPr lang="en-US" sz="2700" dirty="0" err="1">
                <a:latin typeface="Montserrat"/>
                <a:ea typeface="Montserrat"/>
                <a:cs typeface="Montserrat"/>
                <a:sym typeface="Montserrat"/>
              </a:rPr>
              <a:t>resultText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}. Write me a nutrition plan for breakfast for this child considering the allergic  and the symptoms with bullet points-without including any introductory or repetitive statements, add in the plan food that suitable to the child age and allergies.`;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2751" y="5113242"/>
            <a:ext cx="16483056" cy="191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const </a:t>
            </a:r>
            <a:r>
              <a:rPr lang="en-US" sz="2700" b="1" dirty="0" err="1">
                <a:latin typeface="Montserrat Bold"/>
                <a:ea typeface="Montserrat Bold"/>
                <a:cs typeface="Montserrat Bold"/>
                <a:sym typeface="Montserrat Bold"/>
              </a:rPr>
              <a:t>chatPromptLunch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=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 `The result is: ${</a:t>
            </a:r>
            <a:r>
              <a:rPr lang="en-US" sz="2700" dirty="0" err="1">
                <a:latin typeface="Montserrat"/>
                <a:ea typeface="Montserrat"/>
                <a:cs typeface="Montserrat"/>
                <a:sym typeface="Montserrat"/>
              </a:rPr>
              <a:t>resultText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}. Write me a nutrition plan for lunch for this child considering the allergic  and the symptoms with bullet points-without including any introductory or repetitive statements, add in the plan food that suitable to the child age and allergies.`;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7038" y="7440125"/>
            <a:ext cx="17072248" cy="191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const </a:t>
            </a:r>
            <a:r>
              <a:rPr lang="en-US" sz="2700" b="1" dirty="0" err="1">
                <a:latin typeface="Montserrat Bold"/>
                <a:ea typeface="Montserrat Bold"/>
                <a:cs typeface="Montserrat Bold"/>
                <a:sym typeface="Montserrat Bold"/>
              </a:rPr>
              <a:t>chatPromptDinner</a:t>
            </a:r>
            <a:r>
              <a:rPr lang="en-US" sz="2700" b="1" dirty="0">
                <a:latin typeface="Montserrat Bold"/>
                <a:ea typeface="Montserrat Bold"/>
                <a:cs typeface="Montserrat Bold"/>
                <a:sym typeface="Montserrat Bold"/>
              </a:rPr>
              <a:t> =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 `The result is: ${</a:t>
            </a:r>
            <a:r>
              <a:rPr lang="en-US" sz="2700" dirty="0" err="1">
                <a:latin typeface="Montserrat"/>
                <a:ea typeface="Montserrat"/>
                <a:cs typeface="Montserrat"/>
                <a:sym typeface="Montserrat"/>
              </a:rPr>
              <a:t>resultText</a:t>
            </a:r>
            <a:r>
              <a:rPr lang="en-US" sz="2700" dirty="0">
                <a:latin typeface="Montserrat"/>
                <a:ea typeface="Montserrat"/>
                <a:cs typeface="Montserrat"/>
                <a:sym typeface="Montserrat"/>
              </a:rPr>
              <a:t>}. Write me a nutrition plan for dinner for this child considering the allergic and the symptoms with bullet points-without including any introductory or repetitive statements, add in the plan food that suitable to the child age and allergies.`;</a:t>
            </a: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14F874FA-AF4F-4905-9553-FD4ADA156EF3}"/>
              </a:ext>
            </a:extLst>
          </p:cNvPr>
          <p:cNvSpPr/>
          <p:nvPr/>
        </p:nvSpPr>
        <p:spPr>
          <a:xfrm>
            <a:off x="16671054" y="8877299"/>
            <a:ext cx="1400948" cy="1246271"/>
          </a:xfrm>
          <a:custGeom>
            <a:avLst/>
            <a:gdLst/>
            <a:ahLst/>
            <a:cxnLst/>
            <a:rect l="l" t="t" r="r" b="b"/>
            <a:pathLst>
              <a:path w="1643367" h="1483038">
                <a:moveTo>
                  <a:pt x="0" y="0"/>
                </a:moveTo>
                <a:lnTo>
                  <a:pt x="1643367" y="0"/>
                </a:lnTo>
                <a:lnTo>
                  <a:pt x="1643367" y="1483038"/>
                </a:lnTo>
                <a:lnTo>
                  <a:pt x="0" y="1483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6038" y="8305121"/>
            <a:ext cx="647309" cy="1902880"/>
            <a:chOff x="0" y="0"/>
            <a:chExt cx="663968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3968" cy="1951851"/>
            </a:xfrm>
            <a:custGeom>
              <a:avLst/>
              <a:gdLst/>
              <a:ahLst/>
              <a:cxnLst/>
              <a:rect l="l" t="t" r="r" b="b"/>
              <a:pathLst>
                <a:path w="663968" h="1951851">
                  <a:moveTo>
                    <a:pt x="221442" y="1932782"/>
                  </a:moveTo>
                  <a:cubicBezTo>
                    <a:pt x="255482" y="1944296"/>
                    <a:pt x="294181" y="1951851"/>
                    <a:pt x="332163" y="1951851"/>
                  </a:cubicBezTo>
                  <a:cubicBezTo>
                    <a:pt x="370146" y="1951851"/>
                    <a:pt x="406694" y="1945374"/>
                    <a:pt x="440375" y="1933860"/>
                  </a:cubicBezTo>
                  <a:cubicBezTo>
                    <a:pt x="441093" y="1933501"/>
                    <a:pt x="441809" y="1933501"/>
                    <a:pt x="442526" y="1933141"/>
                  </a:cubicBezTo>
                  <a:cubicBezTo>
                    <a:pt x="569013" y="1887086"/>
                    <a:pt x="662176" y="1765472"/>
                    <a:pt x="663968" y="1598048"/>
                  </a:cubicBezTo>
                  <a:lnTo>
                    <a:pt x="663968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92" y="1766191"/>
                    <a:pt x="93522" y="1887806"/>
                    <a:pt x="22144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3968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39991" y="4588338"/>
            <a:ext cx="4432916" cy="3713241"/>
            <a:chOff x="0" y="0"/>
            <a:chExt cx="1167517" cy="9779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478885" y="1611101"/>
            <a:ext cx="915512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Computer Vision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615808" y="4588338"/>
            <a:ext cx="4432916" cy="3713241"/>
            <a:chOff x="0" y="0"/>
            <a:chExt cx="1167517" cy="9779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64175" y="4588338"/>
            <a:ext cx="4432916" cy="3713241"/>
            <a:chOff x="0" y="0"/>
            <a:chExt cx="1167517" cy="9779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6753634" y="5315140"/>
            <a:ext cx="4519274" cy="2259637"/>
          </a:xfrm>
          <a:custGeom>
            <a:avLst/>
            <a:gdLst/>
            <a:ahLst/>
            <a:cxnLst/>
            <a:rect l="l" t="t" r="r" b="b"/>
            <a:pathLst>
              <a:path w="4519274" h="2259637">
                <a:moveTo>
                  <a:pt x="0" y="0"/>
                </a:moveTo>
                <a:lnTo>
                  <a:pt x="4519274" y="0"/>
                </a:lnTo>
                <a:lnTo>
                  <a:pt x="4519274" y="2259637"/>
                </a:lnTo>
                <a:lnTo>
                  <a:pt x="0" y="225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2425595" y="5038288"/>
            <a:ext cx="2813341" cy="2813341"/>
          </a:xfrm>
          <a:custGeom>
            <a:avLst/>
            <a:gdLst/>
            <a:ahLst/>
            <a:cxnLst/>
            <a:rect l="l" t="t" r="r" b="b"/>
            <a:pathLst>
              <a:path w="2813341" h="2813341">
                <a:moveTo>
                  <a:pt x="0" y="0"/>
                </a:moveTo>
                <a:lnTo>
                  <a:pt x="2813342" y="0"/>
                </a:lnTo>
                <a:lnTo>
                  <a:pt x="2813342" y="2813341"/>
                </a:lnTo>
                <a:lnTo>
                  <a:pt x="0" y="281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3079175" y="5684547"/>
            <a:ext cx="207776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945134" y="1973103"/>
            <a:ext cx="11560750" cy="7404508"/>
          </a:xfrm>
          <a:custGeom>
            <a:avLst/>
            <a:gdLst/>
            <a:ahLst/>
            <a:cxnLst/>
            <a:rect l="l" t="t" r="r" b="b"/>
            <a:pathLst>
              <a:path w="10005104" h="6518663">
                <a:moveTo>
                  <a:pt x="0" y="0"/>
                </a:moveTo>
                <a:lnTo>
                  <a:pt x="10005104" y="0"/>
                </a:lnTo>
                <a:lnTo>
                  <a:pt x="10005104" y="6518663"/>
                </a:lnTo>
                <a:lnTo>
                  <a:pt x="0" y="6518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483536" y="780392"/>
            <a:ext cx="9320927" cy="150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3-Tier Architecture </a:t>
            </a:r>
          </a:p>
          <a:p>
            <a:pPr algn="ctr">
              <a:lnSpc>
                <a:spcPts val="5406"/>
              </a:lnSpc>
            </a:pPr>
            <a:endParaRPr lang="en-US" sz="5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108667" y="1798377"/>
            <a:ext cx="10070664" cy="8380991"/>
          </a:xfrm>
          <a:custGeom>
            <a:avLst/>
            <a:gdLst/>
            <a:ahLst/>
            <a:cxnLst/>
            <a:rect l="l" t="t" r="r" b="b"/>
            <a:pathLst>
              <a:path w="9166491" h="8138572">
                <a:moveTo>
                  <a:pt x="0" y="0"/>
                </a:moveTo>
                <a:lnTo>
                  <a:pt x="9166491" y="0"/>
                </a:lnTo>
                <a:lnTo>
                  <a:pt x="9166491" y="8138572"/>
                </a:lnTo>
                <a:lnTo>
                  <a:pt x="0" y="8138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3" name="TextBox 13"/>
          <p:cNvSpPr txBox="1"/>
          <p:nvPr/>
        </p:nvSpPr>
        <p:spPr>
          <a:xfrm>
            <a:off x="4483536" y="770867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MVC - Architecture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225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947929" y="1965479"/>
            <a:ext cx="10668000" cy="8083303"/>
          </a:xfrm>
          <a:custGeom>
            <a:avLst/>
            <a:gdLst/>
            <a:ahLst/>
            <a:cxnLst/>
            <a:rect l="l" t="t" r="r" b="b"/>
            <a:pathLst>
              <a:path w="10908747" h="8316197">
                <a:moveTo>
                  <a:pt x="0" y="0"/>
                </a:moveTo>
                <a:lnTo>
                  <a:pt x="10908747" y="0"/>
                </a:lnTo>
                <a:lnTo>
                  <a:pt x="10908747" y="8316197"/>
                </a:lnTo>
                <a:lnTo>
                  <a:pt x="0" y="8316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465919" y="711102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Package Diagram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068735" y="1739922"/>
            <a:ext cx="14099530" cy="7204188"/>
          </a:xfrm>
          <a:custGeom>
            <a:avLst/>
            <a:gdLst/>
            <a:ahLst/>
            <a:cxnLst/>
            <a:rect l="l" t="t" r="r" b="b"/>
            <a:pathLst>
              <a:path w="14099530" h="7204188">
                <a:moveTo>
                  <a:pt x="0" y="0"/>
                </a:moveTo>
                <a:lnTo>
                  <a:pt x="14099529" y="0"/>
                </a:lnTo>
                <a:lnTo>
                  <a:pt x="14099529" y="7204189"/>
                </a:lnTo>
                <a:lnTo>
                  <a:pt x="0" y="7204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483536" y="909343"/>
            <a:ext cx="93209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OPM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1547" y="9163973"/>
            <a:ext cx="15064906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00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Levi‐Soskin, N., Yasin, F., Dori, D., &amp; Shaoul, R. (2023). Model‐based diagnosis with FTTell: Diagnosing early pediatric failure to thrive. Systems Engineering.</a:t>
            </a:r>
          </a:p>
          <a:p>
            <a:pPr algn="ctr">
              <a:lnSpc>
                <a:spcPts val="2220"/>
              </a:lnSpc>
              <a:spcBef>
                <a:spcPct val="0"/>
              </a:spcBef>
            </a:pPr>
            <a:endParaRPr lang="en-US" sz="2000">
              <a:solidFill>
                <a:srgbClr val="193378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68954" y="4552329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193154" y="5273200"/>
            <a:ext cx="3595496" cy="2271498"/>
          </a:xfrm>
          <a:custGeom>
            <a:avLst/>
            <a:gdLst/>
            <a:ahLst/>
            <a:cxnLst/>
            <a:rect l="l" t="t" r="r" b="b"/>
            <a:pathLst>
              <a:path w="3595496" h="2271498">
                <a:moveTo>
                  <a:pt x="0" y="0"/>
                </a:moveTo>
                <a:lnTo>
                  <a:pt x="3595497" y="0"/>
                </a:lnTo>
                <a:lnTo>
                  <a:pt x="3595497" y="2271498"/>
                </a:lnTo>
                <a:lnTo>
                  <a:pt x="0" y="2271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76" r="-1317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1840046" y="4552329"/>
            <a:ext cx="4432916" cy="3713241"/>
            <a:chOff x="0" y="0"/>
            <a:chExt cx="1167517" cy="9779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916149" y="5143500"/>
            <a:ext cx="2368293" cy="2269023"/>
          </a:xfrm>
          <a:custGeom>
            <a:avLst/>
            <a:gdLst/>
            <a:ahLst/>
            <a:cxnLst/>
            <a:rect l="l" t="t" r="r" b="b"/>
            <a:pathLst>
              <a:path w="2368293" h="2269023">
                <a:moveTo>
                  <a:pt x="0" y="0"/>
                </a:moveTo>
                <a:lnTo>
                  <a:pt x="2368293" y="0"/>
                </a:lnTo>
                <a:lnTo>
                  <a:pt x="2368293" y="2269023"/>
                </a:lnTo>
                <a:lnTo>
                  <a:pt x="0" y="2269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889270" y="4552329"/>
            <a:ext cx="4432916" cy="3713241"/>
            <a:chOff x="0" y="0"/>
            <a:chExt cx="1167517" cy="9779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2838969" y="5910931"/>
            <a:ext cx="3291810" cy="1938240"/>
          </a:xfrm>
          <a:custGeom>
            <a:avLst/>
            <a:gdLst/>
            <a:ahLst/>
            <a:cxnLst/>
            <a:rect l="l" t="t" r="r" b="b"/>
            <a:pathLst>
              <a:path w="3291810" h="1938240">
                <a:moveTo>
                  <a:pt x="0" y="0"/>
                </a:moveTo>
                <a:lnTo>
                  <a:pt x="3291810" y="0"/>
                </a:lnTo>
                <a:lnTo>
                  <a:pt x="3291810" y="1938240"/>
                </a:lnTo>
                <a:lnTo>
                  <a:pt x="0" y="19382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1425" b="-384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2227882" y="4766281"/>
            <a:ext cx="1539725" cy="1511730"/>
          </a:xfrm>
          <a:custGeom>
            <a:avLst/>
            <a:gdLst/>
            <a:ahLst/>
            <a:cxnLst/>
            <a:rect l="l" t="t" r="r" b="b"/>
            <a:pathLst>
              <a:path w="1539725" h="1511730">
                <a:moveTo>
                  <a:pt x="0" y="0"/>
                </a:moveTo>
                <a:lnTo>
                  <a:pt x="1539725" y="0"/>
                </a:lnTo>
                <a:lnTo>
                  <a:pt x="1539725" y="1511731"/>
                </a:lnTo>
                <a:lnTo>
                  <a:pt x="0" y="1511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3581400" y="1179960"/>
            <a:ext cx="1194975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Challenges and Constraints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80508" y="4170521"/>
            <a:ext cx="422136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securing sensitive data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06040" y="4249202"/>
            <a:ext cx="259937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Restrict access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08312" y="4212479"/>
            <a:ext cx="3983965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Using computer vision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337755" y="1362733"/>
            <a:ext cx="1002011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What is Failure To Thrive?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1733" y="3560806"/>
            <a:ext cx="14423990" cy="265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FTT (Failure to Thrive) is a medical term used to describe inadequate weight gain or inadequate weight loss in children or infants, indicating inadequate growth and development.</a:t>
            </a:r>
          </a:p>
          <a:p>
            <a:pPr marL="323850" lvl="1" algn="l">
              <a:lnSpc>
                <a:spcPts val="4200"/>
              </a:lnSpc>
            </a:pPr>
            <a:endParaRPr lang="en-US" sz="3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FTT can be diagnose among all different ages of children.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68954" y="4552329"/>
            <a:ext cx="4432916" cy="3713241"/>
            <a:chOff x="0" y="0"/>
            <a:chExt cx="1167517" cy="97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583571" y="5156476"/>
            <a:ext cx="2861403" cy="2363863"/>
          </a:xfrm>
          <a:custGeom>
            <a:avLst/>
            <a:gdLst/>
            <a:ahLst/>
            <a:cxnLst/>
            <a:rect l="l" t="t" r="r" b="b"/>
            <a:pathLst>
              <a:path w="2430904" h="2193743">
                <a:moveTo>
                  <a:pt x="0" y="0"/>
                </a:moveTo>
                <a:lnTo>
                  <a:pt x="2430904" y="0"/>
                </a:lnTo>
                <a:lnTo>
                  <a:pt x="2430904" y="2193742"/>
                </a:lnTo>
                <a:lnTo>
                  <a:pt x="0" y="2193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734436" y="4552329"/>
            <a:ext cx="4432916" cy="3713241"/>
            <a:chOff x="0" y="0"/>
            <a:chExt cx="1167517" cy="9779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835021" y="5000947"/>
            <a:ext cx="4296410" cy="2502763"/>
          </a:xfrm>
          <a:custGeom>
            <a:avLst/>
            <a:gdLst/>
            <a:ahLst/>
            <a:cxnLst/>
            <a:rect l="l" t="t" r="r" b="b"/>
            <a:pathLst>
              <a:path w="4111464" h="2207890">
                <a:moveTo>
                  <a:pt x="0" y="0"/>
                </a:moveTo>
                <a:lnTo>
                  <a:pt x="4111464" y="0"/>
                </a:lnTo>
                <a:lnTo>
                  <a:pt x="4111464" y="2207890"/>
                </a:lnTo>
                <a:lnTo>
                  <a:pt x="0" y="2207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2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490302" y="1115362"/>
            <a:ext cx="1194975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Challenges and Constraints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60311" y="3935658"/>
            <a:ext cx="469225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Secure Client-Server Communication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22218" y="4075907"/>
            <a:ext cx="372638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Accuracy in AI result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84299" y="4094466"/>
            <a:ext cx="245575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solidFill>
                  <a:srgbClr val="19337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Deployment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995718" y="4552329"/>
            <a:ext cx="4432916" cy="3713241"/>
            <a:chOff x="0" y="0"/>
            <a:chExt cx="1167517" cy="9779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2580204" y="4848627"/>
            <a:ext cx="3128352" cy="3234312"/>
          </a:xfrm>
          <a:custGeom>
            <a:avLst/>
            <a:gdLst/>
            <a:ahLst/>
            <a:cxnLst/>
            <a:rect l="l" t="t" r="r" b="b"/>
            <a:pathLst>
              <a:path w="2848220" h="2848220">
                <a:moveTo>
                  <a:pt x="0" y="0"/>
                </a:moveTo>
                <a:lnTo>
                  <a:pt x="2848220" y="0"/>
                </a:lnTo>
                <a:lnTo>
                  <a:pt x="2848220" y="2848220"/>
                </a:lnTo>
                <a:lnTo>
                  <a:pt x="0" y="28482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721536" y="1677647"/>
            <a:ext cx="638555" cy="623462"/>
          </a:xfrm>
          <a:custGeom>
            <a:avLst/>
            <a:gdLst/>
            <a:ahLst/>
            <a:cxnLst/>
            <a:rect l="l" t="t" r="r" b="b"/>
            <a:pathLst>
              <a:path w="638555" h="623462">
                <a:moveTo>
                  <a:pt x="0" y="0"/>
                </a:moveTo>
                <a:lnTo>
                  <a:pt x="638555" y="0"/>
                </a:lnTo>
                <a:lnTo>
                  <a:pt x="638555" y="623462"/>
                </a:lnTo>
                <a:lnTo>
                  <a:pt x="0" y="623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629525" y="-629525"/>
            <a:ext cx="643831" cy="1902880"/>
            <a:chOff x="0" y="0"/>
            <a:chExt cx="660400" cy="1951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12208" y="3251286"/>
            <a:ext cx="11792726" cy="1223178"/>
          </a:xfrm>
          <a:custGeom>
            <a:avLst/>
            <a:gdLst/>
            <a:ahLst/>
            <a:cxnLst/>
            <a:rect l="l" t="t" r="r" b="b"/>
            <a:pathLst>
              <a:path w="11792726" h="1108614">
                <a:moveTo>
                  <a:pt x="0" y="0"/>
                </a:moveTo>
                <a:lnTo>
                  <a:pt x="11792726" y="0"/>
                </a:lnTo>
                <a:lnTo>
                  <a:pt x="11792726" y="1108613"/>
                </a:lnTo>
                <a:lnTo>
                  <a:pt x="0" y="1108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321733" y="5019470"/>
            <a:ext cx="10342656" cy="1223178"/>
          </a:xfrm>
          <a:custGeom>
            <a:avLst/>
            <a:gdLst/>
            <a:ahLst/>
            <a:cxnLst/>
            <a:rect l="l" t="t" r="r" b="b"/>
            <a:pathLst>
              <a:path w="10840323" h="1637511">
                <a:moveTo>
                  <a:pt x="0" y="0"/>
                </a:moveTo>
                <a:lnTo>
                  <a:pt x="10840323" y="0"/>
                </a:lnTo>
                <a:lnTo>
                  <a:pt x="10840323" y="1637511"/>
                </a:lnTo>
                <a:lnTo>
                  <a:pt x="0" y="16375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8" name="Freeform 18"/>
          <p:cNvSpPr/>
          <p:nvPr/>
        </p:nvSpPr>
        <p:spPr>
          <a:xfrm>
            <a:off x="2326495" y="6826425"/>
            <a:ext cx="10989908" cy="1108614"/>
          </a:xfrm>
          <a:custGeom>
            <a:avLst/>
            <a:gdLst/>
            <a:ahLst/>
            <a:cxnLst/>
            <a:rect l="l" t="t" r="r" b="b"/>
            <a:pathLst>
              <a:path w="10989908" h="1371187">
                <a:moveTo>
                  <a:pt x="0" y="0"/>
                </a:moveTo>
                <a:lnTo>
                  <a:pt x="10989908" y="0"/>
                </a:lnTo>
                <a:lnTo>
                  <a:pt x="10989908" y="1371187"/>
                </a:lnTo>
                <a:lnTo>
                  <a:pt x="0" y="1371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0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710960" y="687290"/>
            <a:ext cx="1320508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Performance Metrics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721536" y="1677647"/>
            <a:ext cx="638555" cy="623462"/>
          </a:xfrm>
          <a:custGeom>
            <a:avLst/>
            <a:gdLst/>
            <a:ahLst/>
            <a:cxnLst/>
            <a:rect l="l" t="t" r="r" b="b"/>
            <a:pathLst>
              <a:path w="638555" h="623462">
                <a:moveTo>
                  <a:pt x="0" y="0"/>
                </a:moveTo>
                <a:lnTo>
                  <a:pt x="638555" y="0"/>
                </a:lnTo>
                <a:lnTo>
                  <a:pt x="638555" y="623462"/>
                </a:lnTo>
                <a:lnTo>
                  <a:pt x="0" y="623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629525" y="-629525"/>
            <a:ext cx="643831" cy="1902880"/>
            <a:chOff x="0" y="0"/>
            <a:chExt cx="660400" cy="1951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352800" y="4177866"/>
            <a:ext cx="10760269" cy="1176551"/>
          </a:xfrm>
          <a:custGeom>
            <a:avLst/>
            <a:gdLst/>
            <a:ahLst/>
            <a:cxnLst/>
            <a:rect l="l" t="t" r="r" b="b"/>
            <a:pathLst>
              <a:path w="11899447" h="1522846">
                <a:moveTo>
                  <a:pt x="0" y="0"/>
                </a:moveTo>
                <a:lnTo>
                  <a:pt x="11899446" y="0"/>
                </a:lnTo>
                <a:lnTo>
                  <a:pt x="11899446" y="1522846"/>
                </a:lnTo>
                <a:lnTo>
                  <a:pt x="0" y="1522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7" name="Freeform 17"/>
          <p:cNvSpPr/>
          <p:nvPr/>
        </p:nvSpPr>
        <p:spPr>
          <a:xfrm>
            <a:off x="3520100" y="7312595"/>
            <a:ext cx="9133835" cy="1295400"/>
          </a:xfrm>
          <a:custGeom>
            <a:avLst/>
            <a:gdLst/>
            <a:ahLst/>
            <a:cxnLst/>
            <a:rect l="l" t="t" r="r" b="b"/>
            <a:pathLst>
              <a:path w="10879123" h="1745832">
                <a:moveTo>
                  <a:pt x="0" y="0"/>
                </a:moveTo>
                <a:lnTo>
                  <a:pt x="10879122" y="0"/>
                </a:lnTo>
                <a:lnTo>
                  <a:pt x="10879122" y="1745832"/>
                </a:lnTo>
                <a:lnTo>
                  <a:pt x="0" y="1745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8" name="TextBox 18"/>
          <p:cNvSpPr txBox="1"/>
          <p:nvPr/>
        </p:nvSpPr>
        <p:spPr>
          <a:xfrm>
            <a:off x="3053447" y="856909"/>
            <a:ext cx="1301667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Performance Metrics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14823" y="3038851"/>
            <a:ext cx="15146805" cy="594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latin typeface="Montserrat Classic"/>
                <a:ea typeface="Montserrat Classic"/>
                <a:cs typeface="Montserrat Classic"/>
                <a:sym typeface="Montserrat Classic"/>
              </a:rPr>
              <a:t>F 1 score </a:t>
            </a:r>
            <a:r>
              <a:rPr lang="en-US" sz="3000" dirty="0">
                <a:latin typeface="Montserrat Classic"/>
                <a:ea typeface="Montserrat Classic"/>
                <a:cs typeface="Montserrat Classic"/>
                <a:sym typeface="Montserrat Classic"/>
              </a:rPr>
              <a:t>– the harmonic mean (average) of the precision and sensitivity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00535" y="6238738"/>
            <a:ext cx="1435317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latin typeface="Montserrat Classic" panose="020B0604020202020204" charset="0"/>
                <a:ea typeface="Montserrat Classic"/>
                <a:cs typeface="David" panose="020E0502060401010101" pitchFamily="34" charset="-79"/>
                <a:sym typeface="Montserrat Classic"/>
              </a:rPr>
              <a:t>Specificity- </a:t>
            </a:r>
            <a:r>
              <a:rPr lang="en-US" sz="2600" dirty="0">
                <a:latin typeface="Montserrat Classic" panose="020B0604020202020204" charset="0"/>
              </a:rPr>
              <a:t>the ratio between the number of infants that were correctly labeled by</a:t>
            </a:r>
          </a:p>
          <a:p>
            <a:pPr>
              <a:lnSpc>
                <a:spcPts val="2220"/>
              </a:lnSpc>
              <a:spcBef>
                <a:spcPct val="0"/>
              </a:spcBef>
            </a:pPr>
            <a:endParaRPr lang="en-US" sz="2600" dirty="0">
              <a:latin typeface="Montserrat Classic" panose="020B0604020202020204" charset="0"/>
            </a:endParaRPr>
          </a:p>
          <a:p>
            <a:pPr>
              <a:lnSpc>
                <a:spcPts val="2220"/>
              </a:lnSpc>
              <a:spcBef>
                <a:spcPct val="0"/>
              </a:spcBef>
            </a:pPr>
            <a:r>
              <a:rPr lang="en-US" sz="2600" dirty="0">
                <a:latin typeface="Montserrat Classic" panose="020B0604020202020204" charset="0"/>
              </a:rPr>
              <a:t> </a:t>
            </a:r>
            <a:r>
              <a:rPr lang="en-US" sz="2600" dirty="0" err="1">
                <a:latin typeface="Montserrat Classic" panose="020B0604020202020204" charset="0"/>
              </a:rPr>
              <a:t>FTTell</a:t>
            </a:r>
            <a:r>
              <a:rPr lang="en-US" sz="2600" dirty="0">
                <a:latin typeface="Montserrat Classic" panose="020B0604020202020204" charset="0"/>
              </a:rPr>
              <a:t> as not having FTT and all the infants that actually did not have FTT.</a:t>
            </a:r>
          </a:p>
          <a:p>
            <a:pPr algn="l">
              <a:lnSpc>
                <a:spcPts val="2220"/>
              </a:lnSpc>
              <a:spcBef>
                <a:spcPct val="0"/>
              </a:spcBef>
            </a:pPr>
            <a:endParaRPr lang="en-US" sz="2600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6" y="-38100"/>
            <a:ext cx="18348183" cy="10286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721536" y="1677647"/>
            <a:ext cx="638555" cy="623462"/>
          </a:xfrm>
          <a:custGeom>
            <a:avLst/>
            <a:gdLst/>
            <a:ahLst/>
            <a:cxnLst/>
            <a:rect l="l" t="t" r="r" b="b"/>
            <a:pathLst>
              <a:path w="638555" h="623462">
                <a:moveTo>
                  <a:pt x="0" y="0"/>
                </a:moveTo>
                <a:lnTo>
                  <a:pt x="638555" y="0"/>
                </a:lnTo>
                <a:lnTo>
                  <a:pt x="638555" y="623462"/>
                </a:lnTo>
                <a:lnTo>
                  <a:pt x="0" y="623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629525" y="-629525"/>
            <a:ext cx="643831" cy="1902880"/>
            <a:chOff x="0" y="0"/>
            <a:chExt cx="660400" cy="1951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53447" y="856909"/>
            <a:ext cx="1301667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Testing Procedure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14823" y="3038851"/>
            <a:ext cx="15146805" cy="594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i="0" dirty="0">
                <a:effectLst/>
                <a:latin typeface="Montserrat Classic" panose="020B0604020202020204" charset="0"/>
              </a:rPr>
              <a:t>User Experimentation and Testing Methodology.</a:t>
            </a:r>
            <a:endParaRPr lang="en-US" sz="3000" dirty="0">
              <a:latin typeface="Montserrat Classic" panose="020B0604020202020204" charset="0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79067" y="4400765"/>
            <a:ext cx="14353170" cy="2543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i="0" dirty="0">
                <a:effectLst/>
                <a:latin typeface="Montserrat Classic" panose="020B0604020202020204" charset="0"/>
              </a:rPr>
              <a:t>Testing Formulas and Diagnostic Accuracy for Non-Pediatrician Users.</a:t>
            </a: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latin typeface="Montserrat Classic" panose="020B0604020202020204" charset="0"/>
                <a:ea typeface="Montserrat Classic"/>
                <a:cs typeface="David" panose="020E0502060401010101" pitchFamily="34" charset="-79"/>
                <a:sym typeface="Montserrat Classic"/>
              </a:rPr>
              <a:t>Testing the diagnosis process for pediatrician.</a:t>
            </a: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  <a:p>
            <a:pPr marL="457200" indent="-457200">
              <a:lnSpc>
                <a:spcPts val="2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latin typeface="Montserrat Classic" panose="020B0604020202020204" charset="0"/>
                <a:ea typeface="Montserrat Classic"/>
                <a:cs typeface="David" panose="020E0502060401010101" pitchFamily="34" charset="-79"/>
                <a:sym typeface="Montserrat Classic"/>
              </a:rPr>
              <a:t>Networking and API testing with Postman.</a:t>
            </a:r>
            <a:endParaRPr lang="en-US" sz="3000" dirty="0">
              <a:latin typeface="Montserrat Classic" panose="020B0604020202020204" charset="0"/>
              <a:ea typeface="Montserrat Classic"/>
              <a:cs typeface="David" panose="020E0502060401010101" pitchFamily="34" charset="-79"/>
              <a:sym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201257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49127" y="3692151"/>
            <a:ext cx="2652610" cy="2563196"/>
          </a:xfrm>
          <a:custGeom>
            <a:avLst/>
            <a:gdLst/>
            <a:ahLst/>
            <a:cxnLst/>
            <a:rect l="l" t="t" r="r" b="b"/>
            <a:pathLst>
              <a:path w="2652610" h="2563196">
                <a:moveTo>
                  <a:pt x="0" y="0"/>
                </a:moveTo>
                <a:lnTo>
                  <a:pt x="2652610" y="0"/>
                </a:lnTo>
                <a:lnTo>
                  <a:pt x="2652610" y="2563196"/>
                </a:lnTo>
                <a:lnTo>
                  <a:pt x="0" y="2563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257899" y="3519784"/>
            <a:ext cx="3057192" cy="2563197"/>
          </a:xfrm>
          <a:custGeom>
            <a:avLst/>
            <a:gdLst/>
            <a:ahLst/>
            <a:cxnLst/>
            <a:rect l="l" t="t" r="r" b="b"/>
            <a:pathLst>
              <a:path w="3324208" h="2986970">
                <a:moveTo>
                  <a:pt x="0" y="0"/>
                </a:moveTo>
                <a:lnTo>
                  <a:pt x="3324208" y="0"/>
                </a:lnTo>
                <a:lnTo>
                  <a:pt x="3324208" y="2986970"/>
                </a:lnTo>
                <a:lnTo>
                  <a:pt x="0" y="2986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4" name="Freeform 14"/>
          <p:cNvSpPr/>
          <p:nvPr/>
        </p:nvSpPr>
        <p:spPr>
          <a:xfrm>
            <a:off x="13783069" y="3265879"/>
            <a:ext cx="3091025" cy="3071008"/>
          </a:xfrm>
          <a:custGeom>
            <a:avLst/>
            <a:gdLst/>
            <a:ahLst/>
            <a:cxnLst/>
            <a:rect l="l" t="t" r="r" b="b"/>
            <a:pathLst>
              <a:path w="3234873" h="3298054">
                <a:moveTo>
                  <a:pt x="0" y="0"/>
                </a:moveTo>
                <a:lnTo>
                  <a:pt x="3234873" y="0"/>
                </a:lnTo>
                <a:lnTo>
                  <a:pt x="3234873" y="3298054"/>
                </a:lnTo>
                <a:lnTo>
                  <a:pt x="0" y="3298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5" name="Freeform 15"/>
          <p:cNvSpPr/>
          <p:nvPr/>
        </p:nvSpPr>
        <p:spPr>
          <a:xfrm>
            <a:off x="9906000" y="3692151"/>
            <a:ext cx="1874448" cy="2577809"/>
          </a:xfrm>
          <a:custGeom>
            <a:avLst/>
            <a:gdLst/>
            <a:ahLst/>
            <a:cxnLst/>
            <a:rect l="l" t="t" r="r" b="b"/>
            <a:pathLst>
              <a:path w="2032893" h="3040501">
                <a:moveTo>
                  <a:pt x="0" y="0"/>
                </a:moveTo>
                <a:lnTo>
                  <a:pt x="2032893" y="0"/>
                </a:lnTo>
                <a:lnTo>
                  <a:pt x="2032893" y="3040501"/>
                </a:lnTo>
                <a:lnTo>
                  <a:pt x="0" y="3040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6" name="TextBox 16"/>
          <p:cNvSpPr txBox="1"/>
          <p:nvPr/>
        </p:nvSpPr>
        <p:spPr>
          <a:xfrm>
            <a:off x="4309529" y="806720"/>
            <a:ext cx="966894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Success Metrics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257" y="6421140"/>
            <a:ext cx="18530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Friendly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08044" y="6421140"/>
            <a:ext cx="2804994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Estimated Accuracy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90% +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34178" y="6431896"/>
            <a:ext cx="2007647" cy="34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1136" y="6428760"/>
            <a:ext cx="26873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Early diagnoses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32000" y="5588107"/>
            <a:ext cx="7574419" cy="757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025833" y="6932995"/>
            <a:ext cx="13659093" cy="136590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flipV="1">
            <a:off x="988840" y="6120783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5"/>
                </a:moveTo>
                <a:lnTo>
                  <a:pt x="595386" y="758015"/>
                </a:lnTo>
                <a:lnTo>
                  <a:pt x="595386" y="0"/>
                </a:lnTo>
                <a:lnTo>
                  <a:pt x="0" y="0"/>
                </a:lnTo>
                <a:lnTo>
                  <a:pt x="0" y="75801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370171" y="1215266"/>
            <a:ext cx="14414410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Simulation</a:t>
            </a:r>
            <a:r>
              <a:rPr lang="he-IL" sz="6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  <a:p>
            <a:pPr algn="ctr">
              <a:lnSpc>
                <a:spcPts val="7419"/>
              </a:lnSpc>
            </a:pPr>
            <a:r>
              <a:rPr lang="en-US" sz="6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14AC71-EAA3-4847-B4A4-B490E482AA51}"/>
              </a:ext>
            </a:extLst>
          </p:cNvPr>
          <p:cNvSpPr/>
          <p:nvPr/>
        </p:nvSpPr>
        <p:spPr>
          <a:xfrm>
            <a:off x="7752521" y="6785202"/>
            <a:ext cx="6106031" cy="96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419"/>
              </a:lnSpc>
            </a:pPr>
            <a:r>
              <a:rPr lang="he-IL" sz="50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https://www.fttell.org/</a:t>
            </a:r>
            <a:endParaRPr lang="he-IL" sz="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BD2BDD-C15F-9C82-77A4-6DA4F9EA0E3A}"/>
              </a:ext>
            </a:extLst>
          </p:cNvPr>
          <p:cNvSpPr txBox="1"/>
          <p:nvPr/>
        </p:nvSpPr>
        <p:spPr>
          <a:xfrm>
            <a:off x="5854883" y="3229266"/>
            <a:ext cx="75744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tx2"/>
                </a:solidFill>
              </a:rPr>
              <a:t>Tutorial link on YouTube: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9FB0DB-7BFB-78CE-ADEF-D1A2A5E9C6CA}"/>
              </a:ext>
            </a:extLst>
          </p:cNvPr>
          <p:cNvSpPr txBox="1"/>
          <p:nvPr/>
        </p:nvSpPr>
        <p:spPr>
          <a:xfrm>
            <a:off x="5854883" y="4088777"/>
            <a:ext cx="120563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hlinkClick r:id="rId11"/>
              </a:rPr>
              <a:t>https://www.youtube.com/watch?v=rVsznUSO1JY</a:t>
            </a:r>
            <a:endParaRPr lang="en-US" sz="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CE23FA-D735-59BB-63F5-90836B576F33}"/>
              </a:ext>
            </a:extLst>
          </p:cNvPr>
          <p:cNvSpPr txBox="1"/>
          <p:nvPr/>
        </p:nvSpPr>
        <p:spPr>
          <a:xfrm>
            <a:off x="7752521" y="6148617"/>
            <a:ext cx="119875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tx2"/>
                </a:solidFill>
              </a:rPr>
              <a:t>Link to the web application:</a:t>
            </a:r>
          </a:p>
        </p:txBody>
      </p:sp>
    </p:spTree>
    <p:extLst>
      <p:ext uri="{BB962C8B-B14F-4D97-AF65-F5344CB8AC3E}">
        <p14:creationId xmlns:p14="http://schemas.microsoft.com/office/powerpoint/2010/main" val="428668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9151388" y="1892252"/>
            <a:ext cx="25067935" cy="250679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97264" y="-1504505"/>
            <a:ext cx="10762805" cy="107628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85519" y="-1469847"/>
            <a:ext cx="10902481" cy="1090243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538" r="-165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875370" y="8916925"/>
            <a:ext cx="3245396" cy="324539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45436" y="4885642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144000" y="8916925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123766" y="3321750"/>
            <a:ext cx="5086694" cy="32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11994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</a:t>
            </a:r>
          </a:p>
          <a:p>
            <a:pPr algn="l">
              <a:lnSpc>
                <a:spcPts val="12714"/>
              </a:lnSpc>
            </a:pPr>
            <a:r>
              <a:rPr lang="en-US" sz="11994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You.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23766" y="6866077"/>
            <a:ext cx="6773498" cy="62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4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For Your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5920004" y="4994219"/>
            <a:ext cx="14413073" cy="144130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8325" y="1860724"/>
            <a:ext cx="6555675" cy="6775101"/>
            <a:chOff x="0" y="0"/>
            <a:chExt cx="6362700" cy="6575666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3321" r="-33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53923" y="4509098"/>
            <a:ext cx="1268804" cy="12688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076036" y="7780213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567043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21485" y="6701590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0" y="0"/>
                </a:lnTo>
                <a:lnTo>
                  <a:pt x="414430" y="422349"/>
                </a:lnTo>
                <a:lnTo>
                  <a:pt x="0" y="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7259300" y="-670628"/>
            <a:ext cx="1706112" cy="170611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201900" y="102870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334609" y="4841457"/>
            <a:ext cx="507431" cy="604085"/>
          </a:xfrm>
          <a:custGeom>
            <a:avLst/>
            <a:gdLst/>
            <a:ahLst/>
            <a:cxnLst/>
            <a:rect l="l" t="t" r="r" b="b"/>
            <a:pathLst>
              <a:path w="507431" h="604085">
                <a:moveTo>
                  <a:pt x="0" y="0"/>
                </a:moveTo>
                <a:lnTo>
                  <a:pt x="507431" y="0"/>
                </a:lnTo>
                <a:lnTo>
                  <a:pt x="507431" y="604086"/>
                </a:lnTo>
                <a:lnTo>
                  <a:pt x="0" y="604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9643494" y="1743625"/>
            <a:ext cx="7615806" cy="103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 Bold"/>
                <a:ea typeface="Montserrat Bold"/>
                <a:cs typeface="David" panose="020E0502060401010101" pitchFamily="34" charset="-79"/>
                <a:sym typeface="Montserrat Bold"/>
              </a:rPr>
              <a:t>The FTT diagnosis process is lengthy and may lead to various medical complications for the patient due to delayed identification and treatment.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 Bold"/>
                <a:ea typeface="Montserrat Bold"/>
                <a:cs typeface="David" panose="020E0502060401010101" pitchFamily="34" charset="-79"/>
                <a:sym typeface="Montserrat Bold"/>
              </a:rPr>
              <a:t>Despite standardized quantitative definitions, FTT can be overlooked or misdiagnosed.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 Bold"/>
                <a:ea typeface="Montserrat Bold"/>
                <a:cs typeface="David" panose="020E0502060401010101" pitchFamily="34" charset="-79"/>
                <a:sym typeface="Montserrat Bold"/>
              </a:rPr>
              <a:t>Non-organic FTT is often diagnosed without quantitative data, as pediatricians must observe the child's behavior, which makes the task impossible.</a:t>
            </a:r>
          </a:p>
          <a:p>
            <a:pPr algn="r" rtl="1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  <a:ea typeface="Montserrat Bold"/>
              <a:cs typeface="David" panose="020E0502060401010101" pitchFamily="34" charset="-79"/>
              <a:sym typeface="Montserra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63200" y="738589"/>
            <a:ext cx="513199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The 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156502" y="967797"/>
            <a:ext cx="765999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Existing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7225" y="3199887"/>
            <a:ext cx="8224239" cy="340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30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Most used methods</a:t>
            </a:r>
          </a:p>
          <a:p>
            <a:pPr algn="ctr">
              <a:lnSpc>
                <a:spcPts val="3027"/>
              </a:lnSpc>
            </a:pPr>
            <a:endParaRPr lang="en-US" sz="3000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7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Growth Monitoring.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7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Medical History and Physical Examination.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7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Nutritional Assessment.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7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Psychosocial Evaluation.</a:t>
            </a:r>
          </a:p>
          <a:p>
            <a:pPr algn="just">
              <a:lnSpc>
                <a:spcPts val="121"/>
              </a:lnSpc>
              <a:spcBef>
                <a:spcPct val="0"/>
              </a:spcBef>
            </a:pPr>
            <a:endParaRPr lang="en-US" sz="2727" b="1" dirty="0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62993" y="3199887"/>
            <a:ext cx="8322424" cy="315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30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Rourke Baby Record (RBR) </a:t>
            </a:r>
          </a:p>
          <a:p>
            <a:pPr algn="ctr">
              <a:lnSpc>
                <a:spcPts val="2220"/>
              </a:lnSpc>
            </a:pPr>
            <a:endParaRPr lang="en-US" sz="3000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29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Developed in Canada is a comprehensive tool for growth monitoring but is not used for diagnosing FTT.</a:t>
            </a:r>
          </a:p>
          <a:p>
            <a:pPr algn="ctr">
              <a:lnSpc>
                <a:spcPts val="2220"/>
              </a:lnSpc>
            </a:pPr>
            <a:endParaRPr lang="en-US" sz="2729" b="1" dirty="0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2220"/>
              </a:lnSpc>
              <a:spcBef>
                <a:spcPct val="0"/>
              </a:spcBef>
            </a:pPr>
            <a:endParaRPr lang="en-US" sz="2729" b="1" dirty="0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179402" y="4686384"/>
            <a:ext cx="13659093" cy="136590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55129" y="2352327"/>
            <a:ext cx="6471586" cy="647156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9144000" y="1788656"/>
            <a:ext cx="9349494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System Requirements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044158" y="961542"/>
            <a:ext cx="1019968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Functional Requirements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7370" y="2349008"/>
            <a:ext cx="18129885" cy="684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allows the users to insert new data.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stores data in a database.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shows the analysis of the result in real time.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offers pediatricians registration for the system.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can be used from any location with Wi-Fi access.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allows pediatricians the usage of the camera for diagnosing (Computer Vision).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systems offers a guidance tutorial.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gives permission to authorized users to login (Pediatrics).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Montserrat Bold"/>
                <a:ea typeface="Montserrat Bold"/>
                <a:cs typeface="Montserrat Bold"/>
                <a:sym typeface="Montserrat Bold"/>
              </a:rPr>
              <a:t>The system offers to pediatricians a suitable nutrition plan for each patient.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70733" y="1351114"/>
            <a:ext cx="1217510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Non-Functional Requirements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95600" y="3232257"/>
            <a:ext cx="7528560" cy="338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 user friendly interface.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Simple interaction mechanism.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Real time analysis.</a:t>
            </a: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The data is secured really well</a:t>
            </a:r>
          </a:p>
          <a:p>
            <a:pPr marL="647700" lvl="1" indent="-323850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Application works 24/7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897214" y="4730886"/>
            <a:ext cx="13659093" cy="136590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58457" y="2741893"/>
            <a:ext cx="6129050" cy="5458396"/>
            <a:chOff x="0" y="0"/>
            <a:chExt cx="7130175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30175" cy="6349975"/>
            </a:xfrm>
            <a:custGeom>
              <a:avLst/>
              <a:gdLst/>
              <a:ahLst/>
              <a:cxnLst/>
              <a:rect l="l" t="t" r="r" b="b"/>
              <a:pathLst>
                <a:path w="7130175" h="6349975">
                  <a:moveTo>
                    <a:pt x="7130175" y="3175025"/>
                  </a:moveTo>
                  <a:cubicBezTo>
                    <a:pt x="7130175" y="4928451"/>
                    <a:pt x="5533999" y="6349975"/>
                    <a:pt x="3565087" y="6349975"/>
                  </a:cubicBezTo>
                  <a:cubicBezTo>
                    <a:pt x="1596147" y="6349975"/>
                    <a:pt x="0" y="4928451"/>
                    <a:pt x="0" y="3175025"/>
                  </a:cubicBezTo>
                  <a:cubicBezTo>
                    <a:pt x="0" y="1421511"/>
                    <a:pt x="1596147" y="0"/>
                    <a:pt x="3565087" y="0"/>
                  </a:cubicBezTo>
                  <a:cubicBezTo>
                    <a:pt x="5534028" y="0"/>
                    <a:pt x="7130175" y="1421511"/>
                    <a:pt x="7130175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1072" r="-110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9344244" y="1592106"/>
            <a:ext cx="7244717" cy="27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 b="1" dirty="0">
                <a:solidFill>
                  <a:srgbClr val="19337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Solution</a:t>
            </a:r>
            <a:endParaRPr lang="en-US" sz="6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  <a:hlinkClick r:id="rId11"/>
            </a:endParaRPr>
          </a:p>
          <a:p>
            <a:pPr algn="ctr">
              <a:lnSpc>
                <a:spcPts val="7419"/>
              </a:lnSpc>
            </a:pPr>
            <a:endParaRPr lang="en-US" sz="6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6571"/>
              </a:lnSpc>
            </a:pPr>
            <a:endParaRPr lang="en-US" sz="6999" b="1" dirty="0">
              <a:solidFill>
                <a:srgbClr val="19337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56446" y="1479959"/>
            <a:ext cx="12175107" cy="165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7000" b="1" dirty="0" err="1">
                <a:solidFill>
                  <a:srgbClr val="193378"/>
                </a:solidFill>
                <a:latin typeface="Montserrat Bold" panose="020B0604020202020204" charset="0"/>
                <a:ea typeface="Montserrat Classic Bold"/>
                <a:cs typeface="Montserrat Classic Bold"/>
                <a:sym typeface="Montserrat Classic Bold"/>
              </a:rPr>
              <a:t>FTTell</a:t>
            </a:r>
            <a:endParaRPr lang="en-US" sz="7000" b="1" dirty="0">
              <a:solidFill>
                <a:srgbClr val="193378"/>
              </a:solidFill>
              <a:latin typeface="Montserrat Bold" panose="020B0604020202020204" charset="0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6359"/>
              </a:lnSpc>
            </a:pPr>
            <a:endParaRPr lang="en-US" sz="7000" b="1" dirty="0">
              <a:solidFill>
                <a:srgbClr val="193378"/>
              </a:solidFill>
              <a:latin typeface="Montserrat Bold" panose="020B0604020202020204" charset="0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56446" y="3560069"/>
            <a:ext cx="95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28700" y="3788669"/>
            <a:ext cx="17028852" cy="269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000" b="1" dirty="0" err="1">
                <a:latin typeface="Montserrat Bold"/>
                <a:ea typeface="Montserrat Bold"/>
                <a:cs typeface="Montserrat Bold"/>
                <a:sym typeface="Montserrat Bold"/>
              </a:rPr>
              <a:t>FTTell</a:t>
            </a:r>
            <a:r>
              <a:rPr lang="en-US" sz="3000" b="1" dirty="0">
                <a:latin typeface="Montserrat Bold"/>
                <a:ea typeface="Montserrat Bold"/>
                <a:cs typeface="Montserrat Bold"/>
                <a:sym typeface="Montserrat Bold"/>
              </a:rPr>
              <a:t> is a modern diagnostic system for children suffering from Failure to Thrive (FTT), combining user-friendly growth assessment tools with advanced pediatrician features. It uses validated formulas, computer vision, and AI-generated nutritional plans for early detection and professional evaluation.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715</Words>
  <Application>Microsoft Office PowerPoint</Application>
  <PresentationFormat>Custom</PresentationFormat>
  <Paragraphs>104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Montserrat Classic Bold</vt:lpstr>
      <vt:lpstr>Montserrat Bold</vt:lpstr>
      <vt:lpstr>Montserrat</vt:lpstr>
      <vt:lpstr>Arial</vt:lpstr>
      <vt:lpstr>Montserrat Classic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Modern Medical Healthcare Presentation</dc:title>
  <dc:creator>ThinkPad</dc:creator>
  <cp:lastModifiedBy>helana sa</cp:lastModifiedBy>
  <cp:revision>12</cp:revision>
  <dcterms:created xsi:type="dcterms:W3CDTF">2006-08-16T00:00:00Z</dcterms:created>
  <dcterms:modified xsi:type="dcterms:W3CDTF">2024-09-06T06:42:23Z</dcterms:modified>
  <dc:identifier>DAGDoj3eIZg</dc:identifier>
</cp:coreProperties>
</file>